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3" r:id="rId2"/>
    <p:sldId id="305" r:id="rId3"/>
    <p:sldId id="304" r:id="rId4"/>
    <p:sldId id="306" r:id="rId5"/>
    <p:sldId id="308" r:id="rId6"/>
    <p:sldId id="310" r:id="rId7"/>
    <p:sldId id="311" r:id="rId8"/>
    <p:sldId id="313" r:id="rId9"/>
    <p:sldId id="312" r:id="rId10"/>
    <p:sldId id="31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7" d="100"/>
          <a:sy n="77" d="100"/>
        </p:scale>
        <p:origin x="49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81055-E128-4E26-8CEE-FE8C060AE7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6C68D4-467E-45C4-B050-6C15FB45EC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1B0E9D-893C-468D-83DD-CA8C371761D8}"/>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42916825-9122-4274-80AB-7FBA5EBDB2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F14B7-F26D-4001-8AD8-8B1EC61B4728}"/>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3011907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BDF90-0515-4F87-B257-8DA9D597C17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933ECF-CD37-47CD-BCFA-33A271E93F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1860C-5F2F-4426-8A77-B0A60BF8097E}"/>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5FE65887-C181-4BAB-B207-35C359A23A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6EE672-FA85-4AC7-A2E5-35AA17DF4E9D}"/>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1163769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7916AC-5C05-4A1D-802E-EB95BD14B7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53855F-ACD5-43CE-BB75-B14F7BC230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954554-36B5-407B-9C4D-3202AAEE6EF4}"/>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111F8F77-9877-41C8-BC6C-4ED4FD7765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7457D5-D2AF-44E4-B017-E4E29BDA479C}"/>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15324975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6_Custom Layout">
    <p:spTree>
      <p:nvGrpSpPr>
        <p:cNvPr id="1" name=""/>
        <p:cNvGrpSpPr/>
        <p:nvPr/>
      </p:nvGrpSpPr>
      <p:grpSpPr>
        <a:xfrm>
          <a:off x="0" y="0"/>
          <a:ext cx="0" cy="0"/>
          <a:chOff x="0" y="0"/>
          <a:chExt cx="0" cy="0"/>
        </a:xfrm>
      </p:grpSpPr>
      <p:sp>
        <p:nvSpPr>
          <p:cNvPr id="3" name="Rectangle 2"/>
          <p:cNvSpPr/>
          <p:nvPr/>
        </p:nvSpPr>
        <p:spPr>
          <a:xfrm>
            <a:off x="0"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09" y="0"/>
            <a:ext cx="12181172" cy="6858000"/>
          </a:xfrm>
          <a:prstGeom prst="rect">
            <a:avLst/>
          </a:prstGeom>
        </p:spPr>
      </p:pic>
      <p:sp>
        <p:nvSpPr>
          <p:cNvPr id="6" name="Title 1"/>
          <p:cNvSpPr>
            <a:spLocks noGrp="1"/>
          </p:cNvSpPr>
          <p:nvPr>
            <p:ph type="title" hasCustomPrompt="1"/>
          </p:nvPr>
        </p:nvSpPr>
        <p:spPr>
          <a:xfrm>
            <a:off x="1161731" y="2234918"/>
            <a:ext cx="11030269" cy="1779041"/>
          </a:xfrm>
        </p:spPr>
        <p:txBody>
          <a:bodyPr/>
          <a:lstStyle>
            <a:lvl1pPr algn="l">
              <a:lnSpc>
                <a:spcPct val="80000"/>
              </a:lnSpc>
              <a:defRPr sz="6400">
                <a:solidFill>
                  <a:schemeClr val="bg1"/>
                </a:solidFill>
              </a:defRPr>
            </a:lvl1pPr>
          </a:lstStyle>
          <a:p>
            <a:r>
              <a:rPr lang="en-US"/>
              <a:t>Presentation Title</a:t>
            </a:r>
            <a:br>
              <a:rPr lang="en-US"/>
            </a:br>
            <a:r>
              <a:rPr lang="en-US"/>
              <a:t>With Two Lines</a:t>
            </a:r>
          </a:p>
        </p:txBody>
      </p:sp>
      <p:sp>
        <p:nvSpPr>
          <p:cNvPr id="7" name="Text Placeholder 3"/>
          <p:cNvSpPr>
            <a:spLocks noGrp="1"/>
          </p:cNvSpPr>
          <p:nvPr>
            <p:ph type="body" sz="half" idx="2" hasCustomPrompt="1"/>
          </p:nvPr>
        </p:nvSpPr>
        <p:spPr>
          <a:xfrm>
            <a:off x="1161733" y="4127675"/>
            <a:ext cx="11575140" cy="774700"/>
          </a:xfrm>
        </p:spPr>
        <p:txBody>
          <a:bodyPr rtlCol="0">
            <a:noAutofit/>
          </a:bodyPr>
          <a:lstStyle>
            <a:lvl1pPr marL="0" indent="0" algn="l">
              <a:buNone/>
              <a:defRPr kumimoji="0" sz="3200" b="0" i="0" u="none" strike="noStrike" kern="1200" cap="none" spc="0" normalizeH="0" baseline="0">
                <a:ln>
                  <a:noFill/>
                </a:ln>
                <a:solidFill>
                  <a:schemeClr val="bg1"/>
                </a:solidFill>
                <a:effectLst/>
                <a:uLnTx/>
                <a:uFillTx/>
                <a:latin typeface="Gentona Book"/>
                <a:ea typeface="+mj-ea"/>
                <a:cs typeface="Gentona Book"/>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Presentation Subtitle</a:t>
            </a:r>
          </a:p>
        </p:txBody>
      </p:sp>
    </p:spTree>
    <p:extLst>
      <p:ext uri="{BB962C8B-B14F-4D97-AF65-F5344CB8AC3E}">
        <p14:creationId xmlns:p14="http://schemas.microsoft.com/office/powerpoint/2010/main" val="16901498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1F49-B84D-426F-A7A5-6BE881284C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4216E7-BE15-4DA9-B44F-F5EC8EE437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88CAC1-6DD6-41A3-8633-161E3490E9E3}"/>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24783C52-8DDA-43DD-AB18-C4BDCF429E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20D8D-287A-476E-95D5-2EBDD74C82F5}"/>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2861968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E09BA-D77C-42D7-9A56-8B7EDC58DF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89207A-5928-46C4-A3E2-020D25011F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F57A1B-191E-4601-B43F-42128B52F950}"/>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96B730B2-7E49-486F-99CB-48FF3CB66D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745DEE-F9E2-4522-A22F-257FE26FAB47}"/>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3216735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8DF5A-874D-4B4E-867B-0F51E15D1B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471979-CAF6-451F-B851-9E771FA6C3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D841C6-04D7-4089-B195-D6576D415A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125084-E2F6-4CF6-9952-6AFF4406C5BA}"/>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6" name="Footer Placeholder 5">
            <a:extLst>
              <a:ext uri="{FF2B5EF4-FFF2-40B4-BE49-F238E27FC236}">
                <a16:creationId xmlns:a16="http://schemas.microsoft.com/office/drawing/2014/main" id="{176EAEE4-3D92-40B6-BF63-44258C2CDA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F4D26A-E2D7-4EA1-81C6-4E09A8E1702F}"/>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3781233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801CB-D186-4204-BEB8-A65AB665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18B0AC-6F7E-456D-82BB-6D273A2F05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5AE33D-4A08-4752-B2BF-7CE2F375B4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4D3694-5BB0-46AB-A661-CBD13E7784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A06E22-7F89-484C-A366-F5A2CE2FEF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64F834-1283-4B1A-80A5-D68D55BD0B19}"/>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8" name="Footer Placeholder 7">
            <a:extLst>
              <a:ext uri="{FF2B5EF4-FFF2-40B4-BE49-F238E27FC236}">
                <a16:creationId xmlns:a16="http://schemas.microsoft.com/office/drawing/2014/main" id="{58C020A6-FABD-43C4-92E7-9690928CF7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4F26174-3012-4CE3-B95E-C65086C83C29}"/>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2647420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D34A-A2C5-47FB-A000-D3155A42E6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A57B29-F0C7-4E17-B5A7-10867105A069}"/>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4" name="Footer Placeholder 3">
            <a:extLst>
              <a:ext uri="{FF2B5EF4-FFF2-40B4-BE49-F238E27FC236}">
                <a16:creationId xmlns:a16="http://schemas.microsoft.com/office/drawing/2014/main" id="{AD9CE482-D0A0-4D78-8FA9-E84986E33A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1C38DE-918D-4CC7-9ED1-56DEDBFE660F}"/>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699849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FDDBC4-6C97-424C-AF99-36DFB4D11E9D}"/>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3" name="Footer Placeholder 2">
            <a:extLst>
              <a:ext uri="{FF2B5EF4-FFF2-40B4-BE49-F238E27FC236}">
                <a16:creationId xmlns:a16="http://schemas.microsoft.com/office/drawing/2014/main" id="{B59C4F0B-73D3-439D-A411-61D13255C9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5176EA-C87B-4B2C-BD23-AAF3363D4211}"/>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1370892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11E1D-FEB5-4E10-AA23-42150DFCD9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AF8B45-33A9-4802-9649-2872C4D5C9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8C87F8-F7F7-45A6-B7E5-6B16E1DA12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600333-1258-44E6-8A79-205DEAFEA0C9}"/>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6" name="Footer Placeholder 5">
            <a:extLst>
              <a:ext uri="{FF2B5EF4-FFF2-40B4-BE49-F238E27FC236}">
                <a16:creationId xmlns:a16="http://schemas.microsoft.com/office/drawing/2014/main" id="{E37D07D1-5F53-4810-B2F5-E0AB0236AE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BF9567-70E2-4561-A68A-C6BAC3CE8FBF}"/>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208070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FBB6B-4F51-4F87-AD0F-B6B4DB705D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080C3B-CAA7-4212-B74E-2C90F30722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A49A7C-2474-4225-9A74-678DCC1986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B541E2-25EA-4CF8-AB76-FB7AD1DC9CFC}"/>
              </a:ext>
            </a:extLst>
          </p:cNvPr>
          <p:cNvSpPr>
            <a:spLocks noGrp="1"/>
          </p:cNvSpPr>
          <p:nvPr>
            <p:ph type="dt" sz="half" idx="10"/>
          </p:nvPr>
        </p:nvSpPr>
        <p:spPr/>
        <p:txBody>
          <a:bodyPr/>
          <a:lstStyle/>
          <a:p>
            <a:fld id="{E14D9FC3-D2DB-4134-960E-2F64C2A56B85}" type="datetimeFigureOut">
              <a:rPr lang="en-US" smtClean="0"/>
              <a:t>4/27/2020</a:t>
            </a:fld>
            <a:endParaRPr lang="en-US"/>
          </a:p>
        </p:txBody>
      </p:sp>
      <p:sp>
        <p:nvSpPr>
          <p:cNvPr id="6" name="Footer Placeholder 5">
            <a:extLst>
              <a:ext uri="{FF2B5EF4-FFF2-40B4-BE49-F238E27FC236}">
                <a16:creationId xmlns:a16="http://schemas.microsoft.com/office/drawing/2014/main" id="{2F1CE251-AE60-45ED-9E02-5818D4466F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1E479E-2E08-4749-BE30-2FAE83D9EFC4}"/>
              </a:ext>
            </a:extLst>
          </p:cNvPr>
          <p:cNvSpPr>
            <a:spLocks noGrp="1"/>
          </p:cNvSpPr>
          <p:nvPr>
            <p:ph type="sldNum" sz="quarter" idx="12"/>
          </p:nvPr>
        </p:nvSpPr>
        <p:spPr/>
        <p:txBody>
          <a:bodyPr/>
          <a:lstStyle/>
          <a:p>
            <a:fld id="{1E3BA231-BE81-4D66-A24E-D05ADF55E2F3}" type="slidenum">
              <a:rPr lang="en-US" smtClean="0"/>
              <a:t>‹#›</a:t>
            </a:fld>
            <a:endParaRPr lang="en-US"/>
          </a:p>
        </p:txBody>
      </p:sp>
    </p:spTree>
    <p:extLst>
      <p:ext uri="{BB962C8B-B14F-4D97-AF65-F5344CB8AC3E}">
        <p14:creationId xmlns:p14="http://schemas.microsoft.com/office/powerpoint/2010/main" val="923577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6C7132-A9B1-475E-8C26-89B8E2FEE8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FBFF84-C7D3-49F0-BEEA-F0F6F077CF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EA35B-DEF1-4C64-A861-CDEEF92FE2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4D9FC3-D2DB-4134-960E-2F64C2A56B85}" type="datetimeFigureOut">
              <a:rPr lang="en-US" smtClean="0"/>
              <a:t>4/27/2020</a:t>
            </a:fld>
            <a:endParaRPr lang="en-US"/>
          </a:p>
        </p:txBody>
      </p:sp>
      <p:sp>
        <p:nvSpPr>
          <p:cNvPr id="5" name="Footer Placeholder 4">
            <a:extLst>
              <a:ext uri="{FF2B5EF4-FFF2-40B4-BE49-F238E27FC236}">
                <a16:creationId xmlns:a16="http://schemas.microsoft.com/office/drawing/2014/main" id="{CE9B6D09-0DF1-4193-9932-C4D4AB2523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166D26-4EC8-41F4-822B-F5FC7E0398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A231-BE81-4D66-A24E-D05ADF55E2F3}" type="slidenum">
              <a:rPr lang="en-US" smtClean="0"/>
              <a:t>‹#›</a:t>
            </a:fld>
            <a:endParaRPr lang="en-US"/>
          </a:p>
        </p:txBody>
      </p:sp>
    </p:spTree>
    <p:extLst>
      <p:ext uri="{BB962C8B-B14F-4D97-AF65-F5344CB8AC3E}">
        <p14:creationId xmlns:p14="http://schemas.microsoft.com/office/powerpoint/2010/main" val="6151294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61731" y="2234919"/>
            <a:ext cx="11030269" cy="1906008"/>
          </a:xfrm>
        </p:spPr>
        <p:txBody>
          <a:bodyPr/>
          <a:lstStyle/>
          <a:p>
            <a:pPr algn="ctr"/>
            <a:r>
              <a:rPr lang="en-US" sz="4400" dirty="0"/>
              <a:t>SYNTHETIC AGEING USING CONDITIONAL GENERATIVE ADVERSARIAL NETWORKS WITH IDENTITY PRESERVATION</a:t>
            </a:r>
          </a:p>
        </p:txBody>
      </p:sp>
      <p:sp>
        <p:nvSpPr>
          <p:cNvPr id="5" name="Text Placeholder 4"/>
          <p:cNvSpPr>
            <a:spLocks noGrp="1"/>
          </p:cNvSpPr>
          <p:nvPr>
            <p:ph type="body" sz="half" idx="2"/>
          </p:nvPr>
        </p:nvSpPr>
        <p:spPr>
          <a:xfrm>
            <a:off x="1161731" y="4140927"/>
            <a:ext cx="2796315" cy="1633045"/>
          </a:xfrm>
        </p:spPr>
        <p:txBody>
          <a:bodyPr/>
          <a:lstStyle/>
          <a:p>
            <a:pPr>
              <a:spcBef>
                <a:spcPts val="0"/>
              </a:spcBef>
            </a:pPr>
            <a:r>
              <a:rPr lang="en-US" sz="2000" dirty="0"/>
              <a:t>By,</a:t>
            </a:r>
          </a:p>
          <a:p>
            <a:pPr>
              <a:spcBef>
                <a:spcPts val="0"/>
              </a:spcBef>
            </a:pPr>
            <a:r>
              <a:rPr lang="en-US" sz="2000" dirty="0"/>
              <a:t>Rahul Radhakrishnan</a:t>
            </a:r>
          </a:p>
        </p:txBody>
      </p:sp>
      <p:sp>
        <p:nvSpPr>
          <p:cNvPr id="2" name="TextBox 1">
            <a:extLst>
              <a:ext uri="{FF2B5EF4-FFF2-40B4-BE49-F238E27FC236}">
                <a16:creationId xmlns:a16="http://schemas.microsoft.com/office/drawing/2014/main" id="{7504AAC0-4D8B-456F-8F3C-C4FEBF57EAFB}"/>
              </a:ext>
            </a:extLst>
          </p:cNvPr>
          <p:cNvSpPr txBox="1"/>
          <p:nvPr/>
        </p:nvSpPr>
        <p:spPr>
          <a:xfrm>
            <a:off x="7445829" y="4140927"/>
            <a:ext cx="4167051" cy="1477328"/>
          </a:xfrm>
          <a:prstGeom prst="rect">
            <a:avLst/>
          </a:prstGeom>
          <a:noFill/>
        </p:spPr>
        <p:txBody>
          <a:bodyPr wrap="square" rtlCol="0">
            <a:spAutoFit/>
          </a:bodyPr>
          <a:lstStyle/>
          <a:p>
            <a:pPr algn="r"/>
            <a:r>
              <a:rPr lang="en-US" dirty="0">
                <a:solidFill>
                  <a:schemeClr val="bg1"/>
                </a:solidFill>
                <a:latin typeface="Gentona Book"/>
              </a:rPr>
              <a:t>Instructor- Dr. </a:t>
            </a:r>
            <a:r>
              <a:rPr lang="en-US" dirty="0" err="1">
                <a:solidFill>
                  <a:schemeClr val="bg1"/>
                </a:solidFill>
                <a:latin typeface="Gentona Book"/>
              </a:rPr>
              <a:t>Dapeng</a:t>
            </a:r>
            <a:r>
              <a:rPr lang="en-US" dirty="0">
                <a:solidFill>
                  <a:schemeClr val="bg1"/>
                </a:solidFill>
                <a:latin typeface="Gentona Book"/>
              </a:rPr>
              <a:t> Oliver Wu</a:t>
            </a:r>
          </a:p>
          <a:p>
            <a:pPr algn="r"/>
            <a:r>
              <a:rPr lang="en-US" dirty="0">
                <a:solidFill>
                  <a:schemeClr val="bg1"/>
                </a:solidFill>
                <a:latin typeface="Gentona Book"/>
              </a:rPr>
              <a:t>EEL6285: Pattern Recognition and Intelligent Systems </a:t>
            </a:r>
          </a:p>
          <a:p>
            <a:pPr algn="r"/>
            <a:r>
              <a:rPr lang="en-US" dirty="0">
                <a:solidFill>
                  <a:schemeClr val="bg1"/>
                </a:solidFill>
                <a:latin typeface="Gentona Book"/>
              </a:rPr>
              <a:t>Spring 2020</a:t>
            </a:r>
          </a:p>
          <a:p>
            <a:endParaRPr lang="en-US" dirty="0">
              <a:solidFill>
                <a:schemeClr val="bg1"/>
              </a:solidFill>
            </a:endParaRPr>
          </a:p>
        </p:txBody>
      </p:sp>
    </p:spTree>
    <p:extLst>
      <p:ext uri="{BB962C8B-B14F-4D97-AF65-F5344CB8AC3E}">
        <p14:creationId xmlns:p14="http://schemas.microsoft.com/office/powerpoint/2010/main" val="1344156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327349" y="3026749"/>
            <a:ext cx="10905066" cy="1135737"/>
          </a:xfrm>
        </p:spPr>
        <p:txBody>
          <a:bodyPr>
            <a:normAutofit/>
          </a:bodyPr>
          <a:lstStyle/>
          <a:p>
            <a:pPr algn="ctr"/>
            <a:r>
              <a:rPr lang="en-US" sz="3600"/>
              <a:t>THANK YOU!</a:t>
            </a:r>
            <a:endParaRPr lang="en-US" sz="36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995052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r>
              <a:rPr lang="en-US" sz="3600" dirty="0"/>
              <a:t>Generative Adversarial Network (GAN)</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3606237"/>
          </a:xfrm>
        </p:spPr>
        <p:txBody>
          <a:bodyPr>
            <a:normAutofit/>
          </a:bodyPr>
          <a:lstStyle/>
          <a:p>
            <a:r>
              <a:rPr lang="en-US" sz="2400" dirty="0"/>
              <a:t>GAN consist of two models known as Generator (G) and Discriminator (D).</a:t>
            </a:r>
          </a:p>
          <a:p>
            <a:r>
              <a:rPr lang="en-US" sz="2400" dirty="0"/>
              <a:t>Generator (G) network is a Generative model which reproduces the input distribution.</a:t>
            </a:r>
          </a:p>
          <a:p>
            <a:r>
              <a:rPr lang="en-US" sz="2400" dirty="0"/>
              <a:t>Discriminator (D) network is a discriminative model which distinguishes the original image and the reproduced image.</a:t>
            </a:r>
          </a:p>
          <a:p>
            <a:r>
              <a:rPr lang="en-US" sz="2400" dirty="0"/>
              <a:t>The framework of the GAN resembles a min-max 2 player game.</a:t>
            </a:r>
          </a:p>
          <a:p>
            <a:r>
              <a:rPr lang="en-US" sz="2400" dirty="0"/>
              <a:t>The generator minimizes the objective shown below whereas the discriminator maximizes the objective. </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close up of a logo&#10;&#10;Description automatically generated">
            <a:extLst>
              <a:ext uri="{FF2B5EF4-FFF2-40B4-BE49-F238E27FC236}">
                <a16:creationId xmlns:a16="http://schemas.microsoft.com/office/drawing/2014/main" id="{E36749B8-0018-46EE-8DC2-9A3C6582A3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6318" y="5214665"/>
            <a:ext cx="4352925" cy="1000125"/>
          </a:xfrm>
          <a:prstGeom prst="rect">
            <a:avLst/>
          </a:prstGeom>
        </p:spPr>
      </p:pic>
    </p:spTree>
    <p:extLst>
      <p:ext uri="{BB962C8B-B14F-4D97-AF65-F5344CB8AC3E}">
        <p14:creationId xmlns:p14="http://schemas.microsoft.com/office/powerpoint/2010/main" val="2073695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r>
              <a:rPr lang="en-US" sz="3600" dirty="0"/>
              <a:t>Condition Generative Adversarial Network (CGAN)</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4393982"/>
          </a:xfrm>
        </p:spPr>
        <p:txBody>
          <a:bodyPr>
            <a:normAutofit/>
          </a:bodyPr>
          <a:lstStyle/>
          <a:p>
            <a:r>
              <a:rPr lang="en-US" sz="2400" dirty="0"/>
              <a:t>A CGAN is an alternate version of the GAN in which the Generator network and Discriminator networks are conditioned over some prior information.</a:t>
            </a:r>
          </a:p>
          <a:p>
            <a:r>
              <a:rPr lang="en-US" sz="2400" dirty="0"/>
              <a:t>The prior information is incorporated in the reproduced distribution of the input by the generator.</a:t>
            </a:r>
          </a:p>
          <a:p>
            <a:r>
              <a:rPr lang="en-US" sz="2400" dirty="0"/>
              <a:t>The discriminator distinguishes between the images now with consideration of the prior information provided.</a:t>
            </a:r>
          </a:p>
          <a:p>
            <a:r>
              <a:rPr lang="en-US" sz="2400" dirty="0"/>
              <a:t>The objective of CGAN is shown below, the generator minimizes the objective whereas the discriminator maximizes it.</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close up of a logo&#10;&#10;Description automatically generated">
            <a:extLst>
              <a:ext uri="{FF2B5EF4-FFF2-40B4-BE49-F238E27FC236}">
                <a16:creationId xmlns:a16="http://schemas.microsoft.com/office/drawing/2014/main" id="{56E668E2-F6CB-49AF-8BA7-92B607D5A5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1912" y="5231496"/>
            <a:ext cx="4448175" cy="676275"/>
          </a:xfrm>
          <a:prstGeom prst="rect">
            <a:avLst/>
          </a:prstGeom>
        </p:spPr>
      </p:pic>
    </p:spTree>
    <p:extLst>
      <p:ext uri="{BB962C8B-B14F-4D97-AF65-F5344CB8AC3E}">
        <p14:creationId xmlns:p14="http://schemas.microsoft.com/office/powerpoint/2010/main" val="3926426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r>
              <a:rPr lang="en-US" sz="3600" dirty="0"/>
              <a:t>SYNTHETIC AGEING</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4393982"/>
          </a:xfrm>
        </p:spPr>
        <p:txBody>
          <a:bodyPr>
            <a:normAutofit lnSpcReduction="10000"/>
          </a:bodyPr>
          <a:lstStyle/>
          <a:p>
            <a:r>
              <a:rPr lang="en-US" sz="2400" dirty="0"/>
              <a:t>Synthetic Ageing or Age synthesis is the process of transforming a facial image of a person of a particular age to the desired target age.</a:t>
            </a:r>
          </a:p>
          <a:p>
            <a:r>
              <a:rPr lang="en-US" sz="2400" dirty="0"/>
              <a:t>Traditionally,  two commonly used strategies for synthetic Ageing are Prototype-based approach and physical-model based approach.</a:t>
            </a:r>
          </a:p>
          <a:p>
            <a:r>
              <a:rPr lang="en-US" sz="2400" dirty="0"/>
              <a:t>Physical model-based methodology lies significance with respect to change in the physical highlights of the face, for example, the skin texture and facial muscle.</a:t>
            </a:r>
          </a:p>
          <a:p>
            <a:r>
              <a:rPr lang="en-US" sz="2400" dirty="0"/>
              <a:t>The Prototype-based procedure contains figuring the normal face during a time run and consolidating it as the maturing design in the integrated picture of target age.</a:t>
            </a:r>
          </a:p>
          <a:p>
            <a:r>
              <a:rPr lang="en-US" sz="2400" dirty="0"/>
              <a:t>A </a:t>
            </a:r>
            <a:r>
              <a:rPr lang="en-US" sz="2400" dirty="0" err="1"/>
              <a:t>cGAN</a:t>
            </a:r>
            <a:r>
              <a:rPr lang="en-US" sz="2400" dirty="0"/>
              <a:t> with latent vector optimization for identity preservation was  proposed in the paper titled ‘Face Aging Using  Conditional Generative Adversarial Network’.</a:t>
            </a:r>
          </a:p>
          <a:p>
            <a:r>
              <a:rPr lang="en-US" sz="2400" dirty="0"/>
              <a:t>The above proposed method failed because it calculates a latent vector for each image and hence requires a huge computational force.</a:t>
            </a:r>
          </a:p>
          <a:p>
            <a:endParaRPr lang="en-US" sz="2400" dirty="0"/>
          </a:p>
          <a:p>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98968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pPr algn="ctr"/>
            <a:r>
              <a:rPr lang="en-US" sz="3600" dirty="0"/>
              <a:t>Identity Preserved Conditional Generative Adversarial Network (IPCGAN)</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4393982"/>
          </a:xfrm>
        </p:spPr>
        <p:txBody>
          <a:bodyPr>
            <a:normAutofit lnSpcReduction="10000"/>
          </a:bodyPr>
          <a:lstStyle/>
          <a:p>
            <a:r>
              <a:rPr lang="en-US" sz="2000" dirty="0"/>
              <a:t>The framework of IPCGAN consists of three modules: CGAN Face generation module, identity preservation module, age classification module.</a:t>
            </a:r>
          </a:p>
          <a:p>
            <a:r>
              <a:rPr lang="en-US" sz="2000" dirty="0"/>
              <a:t>CGAN is used for face generation to incorporate ageing in the synthesized image. An alternate version of CGAN known as the Conditional Least Square Generative Adversarial Network (CLSGAN) is used because the optimization of the objective of CGAN is unstable and hence will result in poor results. </a:t>
            </a:r>
          </a:p>
          <a:p>
            <a:r>
              <a:rPr lang="en-US" sz="2000" dirty="0"/>
              <a:t>CLSGAN enforced both the images towards the decision boundary and hence ensure promising results.</a:t>
            </a:r>
          </a:p>
          <a:p>
            <a:r>
              <a:rPr lang="en-US" sz="2000" dirty="0"/>
              <a:t>To preserve the identity of the individual in the synthesized image a perceptual loss is introduced in the objective. </a:t>
            </a:r>
          </a:p>
          <a:p>
            <a:r>
              <a:rPr lang="en-US" sz="2000" dirty="0"/>
              <a:t>Feature extracted in a layer of the pretrained network is used for identity preservation.</a:t>
            </a:r>
          </a:p>
          <a:p>
            <a:r>
              <a:rPr lang="en-US" sz="2000" dirty="0"/>
              <a:t>Perceptual loss encourages the synthesized image to stay close to the features of the input image.</a:t>
            </a:r>
          </a:p>
          <a:p>
            <a:r>
              <a:rPr lang="en-US" sz="2000" dirty="0"/>
              <a:t>For the Age Classification Module I have used a pretrained model and during the training of IPCGAN a small penalty is given if the synthesized image is correctly classified otherwise a huge penalty is given.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59480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pPr algn="ctr"/>
            <a:r>
              <a:rPr lang="en-US" sz="3600" dirty="0"/>
              <a:t>Dataset</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3753523"/>
          </a:xfrm>
        </p:spPr>
        <p:txBody>
          <a:bodyPr>
            <a:normAutofit/>
          </a:bodyPr>
          <a:lstStyle/>
          <a:p>
            <a:r>
              <a:rPr lang="en-US" sz="2400" dirty="0"/>
              <a:t>The Cross-Age Celebrity Dataset(CACD) is used for this project.</a:t>
            </a:r>
          </a:p>
          <a:p>
            <a:r>
              <a:rPr lang="en-US" sz="2400" dirty="0"/>
              <a:t>It contains more than 1,60,000 face images of 2000 celebrities from age ranging from 16-60+.</a:t>
            </a:r>
          </a:p>
          <a:p>
            <a:r>
              <a:rPr lang="en-US" sz="2400" dirty="0"/>
              <a:t>The dataset is divided in 5 age groups depending on what age the face image belongs to: 10-19,20-29,30-39,40-49,50+</a:t>
            </a:r>
          </a:p>
          <a:p>
            <a:r>
              <a:rPr lang="en-US" sz="2400" dirty="0"/>
              <a:t>The dataset is preprocessed to remove or mask unreliable data and then center cropping and resizing the image to 400x400.</a:t>
            </a:r>
          </a:p>
          <a:p>
            <a:r>
              <a:rPr lang="en-US" sz="2400" dirty="0"/>
              <a:t>The dataset is then split as 90% training data and 10% test data set.</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64169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pPr algn="ctr"/>
            <a:r>
              <a:rPr lang="en-US" sz="3600" dirty="0"/>
              <a:t>Evaluation</a:t>
            </a:r>
          </a:p>
        </p:txBody>
      </p:sp>
      <p:sp>
        <p:nvSpPr>
          <p:cNvPr id="3" name="Content Placeholder 2">
            <a:extLst>
              <a:ext uri="{FF2B5EF4-FFF2-40B4-BE49-F238E27FC236}">
                <a16:creationId xmlns:a16="http://schemas.microsoft.com/office/drawing/2014/main" id="{4D0F4988-9012-4E9D-87B9-C635A11DB9F4}"/>
              </a:ext>
            </a:extLst>
          </p:cNvPr>
          <p:cNvSpPr>
            <a:spLocks noGrp="1"/>
          </p:cNvSpPr>
          <p:nvPr>
            <p:ph idx="1"/>
          </p:nvPr>
        </p:nvSpPr>
        <p:spPr>
          <a:xfrm>
            <a:off x="643467" y="1782981"/>
            <a:ext cx="10905066" cy="4179408"/>
          </a:xfrm>
        </p:spPr>
        <p:txBody>
          <a:bodyPr>
            <a:normAutofit/>
          </a:bodyPr>
          <a:lstStyle/>
          <a:p>
            <a:r>
              <a:rPr lang="en-US" sz="2000" dirty="0"/>
              <a:t>I will compare my implementation with the implementation of a </a:t>
            </a:r>
            <a:r>
              <a:rPr lang="en-US" sz="2000" dirty="0" err="1"/>
              <a:t>cycleGAN</a:t>
            </a:r>
            <a:r>
              <a:rPr lang="en-US" sz="2000" dirty="0"/>
              <a:t> with latent vector optimization for identity preservation.</a:t>
            </a:r>
          </a:p>
          <a:p>
            <a:r>
              <a:rPr lang="en-US" sz="2000" dirty="0"/>
              <a:t>For this purpose, I have chosen 5 images, each from 5 different age groups and each of these images are aged to different target age groups using both the models.</a:t>
            </a:r>
          </a:p>
          <a:p>
            <a:r>
              <a:rPr lang="en-US" sz="2000" dirty="0"/>
              <a:t>The results are presented in the next slide and it can be observed that the latent vector optimized </a:t>
            </a:r>
            <a:r>
              <a:rPr lang="en-US" sz="2000" dirty="0" err="1"/>
              <a:t>cycleGAN</a:t>
            </a:r>
            <a:r>
              <a:rPr lang="en-US" sz="2000" dirty="0"/>
              <a:t> does not show any vivid changes in different age groups and the generated images are blurry and unaesthetic.</a:t>
            </a:r>
          </a:p>
          <a:p>
            <a:r>
              <a:rPr lang="en-US" sz="2000" dirty="0"/>
              <a:t>Whereas, the results produced using the IPCGAN model</a:t>
            </a:r>
            <a:r>
              <a:rPr lang="en-US" sz="1600" dirty="0"/>
              <a:t> </a:t>
            </a:r>
            <a:r>
              <a:rPr lang="en-US" sz="2000" dirty="0"/>
              <a:t>can be observed to have the same identity in all age groups and the face ageing pattern in each of the age groups are evident. The age classifier network forces the synthesized face into the target age and hence the face ageing pattern in each of the age groups are evident.</a:t>
            </a:r>
            <a:endParaRPr lang="en-US" sz="1600" dirty="0"/>
          </a:p>
          <a:p>
            <a:pPr marL="0" indent="0">
              <a:buNone/>
            </a:pP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8396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3F174-2407-4506-8F07-2EE91F343235}"/>
              </a:ext>
            </a:extLst>
          </p:cNvPr>
          <p:cNvSpPr>
            <a:spLocks noGrp="1"/>
          </p:cNvSpPr>
          <p:nvPr>
            <p:ph type="title"/>
          </p:nvPr>
        </p:nvSpPr>
        <p:spPr>
          <a:xfrm>
            <a:off x="838200" y="192270"/>
            <a:ext cx="10339740" cy="1144588"/>
          </a:xfrm>
        </p:spPr>
        <p:txBody>
          <a:bodyPr/>
          <a:lstStyle/>
          <a:p>
            <a:pPr algn="ctr"/>
            <a:r>
              <a:rPr lang="en-US" dirty="0"/>
              <a:t>Results</a:t>
            </a:r>
          </a:p>
        </p:txBody>
      </p:sp>
      <p:sp>
        <p:nvSpPr>
          <p:cNvPr id="3" name="Content Placeholder 2">
            <a:extLst>
              <a:ext uri="{FF2B5EF4-FFF2-40B4-BE49-F238E27FC236}">
                <a16:creationId xmlns:a16="http://schemas.microsoft.com/office/drawing/2014/main" id="{CFF77399-72F8-4CFC-BEF0-B9F8BC6666FA}"/>
              </a:ext>
            </a:extLst>
          </p:cNvPr>
          <p:cNvSpPr>
            <a:spLocks noGrp="1"/>
          </p:cNvSpPr>
          <p:nvPr>
            <p:ph idx="1"/>
          </p:nvPr>
        </p:nvSpPr>
        <p:spPr/>
        <p:txBody>
          <a:bodyPr/>
          <a:lstStyle/>
          <a:p>
            <a:endParaRPr lang="en-US"/>
          </a:p>
        </p:txBody>
      </p:sp>
      <p:pic>
        <p:nvPicPr>
          <p:cNvPr id="4" name="Content Placeholder 4" descr="A screenshot of a cell phone&#10;&#10;Description automatically generated">
            <a:extLst>
              <a:ext uri="{FF2B5EF4-FFF2-40B4-BE49-F238E27FC236}">
                <a16:creationId xmlns:a16="http://schemas.microsoft.com/office/drawing/2014/main" id="{5EF5E64F-28BD-4CF3-BDBD-361C03A8F7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4060" y="1206951"/>
            <a:ext cx="10339740" cy="5458780"/>
          </a:xfrm>
          <a:prstGeom prst="rect">
            <a:avLst/>
          </a:prstGeom>
        </p:spPr>
      </p:pic>
    </p:spTree>
    <p:extLst>
      <p:ext uri="{BB962C8B-B14F-4D97-AF65-F5344CB8AC3E}">
        <p14:creationId xmlns:p14="http://schemas.microsoft.com/office/powerpoint/2010/main" val="3746514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EA363C-3088-4E6A-867F-7AF780276A78}"/>
              </a:ext>
            </a:extLst>
          </p:cNvPr>
          <p:cNvSpPr>
            <a:spLocks noGrp="1"/>
          </p:cNvSpPr>
          <p:nvPr>
            <p:ph type="title"/>
          </p:nvPr>
        </p:nvSpPr>
        <p:spPr>
          <a:xfrm>
            <a:off x="643467" y="321734"/>
            <a:ext cx="10905066" cy="1135737"/>
          </a:xfrm>
        </p:spPr>
        <p:txBody>
          <a:bodyPr>
            <a:normAutofit/>
          </a:bodyPr>
          <a:lstStyle/>
          <a:p>
            <a:pPr algn="ctr"/>
            <a:r>
              <a:rPr lang="en-US" sz="3600" dirty="0"/>
              <a:t>Conclusion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Content Placeholder 6">
            <a:extLst>
              <a:ext uri="{FF2B5EF4-FFF2-40B4-BE49-F238E27FC236}">
                <a16:creationId xmlns:a16="http://schemas.microsoft.com/office/drawing/2014/main" id="{1CD4C433-CDA9-4EF1-A27F-3190E6043246}"/>
              </a:ext>
            </a:extLst>
          </p:cNvPr>
          <p:cNvSpPr>
            <a:spLocks noGrp="1"/>
          </p:cNvSpPr>
          <p:nvPr>
            <p:ph idx="1"/>
          </p:nvPr>
        </p:nvSpPr>
        <p:spPr/>
        <p:txBody>
          <a:bodyPr>
            <a:normAutofit/>
          </a:bodyPr>
          <a:lstStyle/>
          <a:p>
            <a:r>
              <a:rPr lang="en-US" dirty="0"/>
              <a:t>The Generative Adversarial Network (GAN) has shown immense results in image generation. </a:t>
            </a:r>
          </a:p>
          <a:p>
            <a:r>
              <a:rPr lang="en-US" dirty="0"/>
              <a:t>The identity preservation module in the IPCGAN ensures that the synthesized image should have all the high-level features of the input image and the age classifier network guarantees that the synthesized image is enforced in the correct target age and hence making ageing pattern evident. </a:t>
            </a:r>
          </a:p>
          <a:p>
            <a:r>
              <a:rPr lang="en-US" dirty="0"/>
              <a:t>This results in the IPCGAN producing promising results for synthetic ageing.</a:t>
            </a:r>
          </a:p>
        </p:txBody>
      </p:sp>
    </p:spTree>
    <p:extLst>
      <p:ext uri="{BB962C8B-B14F-4D97-AF65-F5344CB8AC3E}">
        <p14:creationId xmlns:p14="http://schemas.microsoft.com/office/powerpoint/2010/main" val="3018559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337</TotalTime>
  <Words>841</Words>
  <Application>Microsoft Office PowerPoint</Application>
  <PresentationFormat>Widescreen</PresentationFormat>
  <Paragraphs>49</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Gentona Book</vt:lpstr>
      <vt:lpstr>Office Theme</vt:lpstr>
      <vt:lpstr>SYNTHETIC AGEING USING CONDITIONAL GENERATIVE ADVERSARIAL NETWORKS WITH IDENTITY PRESERVATION</vt:lpstr>
      <vt:lpstr>Generative Adversarial Network (GAN)</vt:lpstr>
      <vt:lpstr>Condition Generative Adversarial Network (CGAN)</vt:lpstr>
      <vt:lpstr>SYNTHETIC AGEING</vt:lpstr>
      <vt:lpstr>Identity Preserved Conditional Generative Adversarial Network (IPCGAN)</vt:lpstr>
      <vt:lpstr>Dataset</vt:lpstr>
      <vt:lpstr>Evaluation</vt:lpstr>
      <vt:lpstr>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SYNTHETIC AGEING USING CONDITIONAL GENERATIVE ADVERSARIAL NETWORKS WITH IDENTITY PRESERVATION</dc:title>
  <dc:creator>Rahul Radhakrishnan</dc:creator>
  <cp:lastModifiedBy>Rahul Radhakrishnan</cp:lastModifiedBy>
  <cp:revision>18</cp:revision>
  <dcterms:created xsi:type="dcterms:W3CDTF">2020-04-28T03:02:28Z</dcterms:created>
  <dcterms:modified xsi:type="dcterms:W3CDTF">2020-04-28T08:39:53Z</dcterms:modified>
</cp:coreProperties>
</file>